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2" r:id="rId2"/>
    <p:sldId id="266" r:id="rId3"/>
    <p:sldId id="261" r:id="rId4"/>
    <p:sldId id="273" r:id="rId5"/>
    <p:sldId id="274" r:id="rId6"/>
    <p:sldId id="265" r:id="rId7"/>
    <p:sldId id="264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82" d="100"/>
          <a:sy n="82" d="100"/>
        </p:scale>
        <p:origin x="147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5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49A704-B088-4DED-AE8F-66F43823B576}" type="datetimeFigureOut">
              <a:rPr lang="cs-CZ" smtClean="0"/>
              <a:t>09.01.2021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DDB582-673E-431F-841B-DD43C8BD73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7789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B958-5DE0-4780-9645-B65219E11224}" type="datetimeFigureOut">
              <a:rPr lang="cs-CZ" smtClean="0"/>
              <a:t>09.01.2021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FB0C-AD9F-4EA7-A62E-D41F9E5A43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902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B958-5DE0-4780-9645-B65219E11224}" type="datetimeFigureOut">
              <a:rPr lang="cs-CZ" smtClean="0"/>
              <a:t>09.01.2021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FB0C-AD9F-4EA7-A62E-D41F9E5A43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4213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B958-5DE0-4780-9645-B65219E11224}" type="datetimeFigureOut">
              <a:rPr lang="cs-CZ" smtClean="0"/>
              <a:t>09.01.2021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FB0C-AD9F-4EA7-A62E-D41F9E5A43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6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B958-5DE0-4780-9645-B65219E11224}" type="datetimeFigureOut">
              <a:rPr lang="cs-CZ" smtClean="0"/>
              <a:t>09.01.2021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FB0C-AD9F-4EA7-A62E-D41F9E5A43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7802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B958-5DE0-4780-9645-B65219E11224}" type="datetimeFigureOut">
              <a:rPr lang="cs-CZ" smtClean="0"/>
              <a:t>09.01.2021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FB0C-AD9F-4EA7-A62E-D41F9E5A43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9347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B958-5DE0-4780-9645-B65219E11224}" type="datetimeFigureOut">
              <a:rPr lang="cs-CZ" smtClean="0"/>
              <a:t>09.01.2021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FB0C-AD9F-4EA7-A62E-D41F9E5A43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9354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B958-5DE0-4780-9645-B65219E11224}" type="datetimeFigureOut">
              <a:rPr lang="cs-CZ" smtClean="0"/>
              <a:t>09.01.2021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FB0C-AD9F-4EA7-A62E-D41F9E5A43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1739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B958-5DE0-4780-9645-B65219E11224}" type="datetimeFigureOut">
              <a:rPr lang="cs-CZ" smtClean="0"/>
              <a:t>09.01.2021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FB0C-AD9F-4EA7-A62E-D41F9E5A43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3710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B958-5DE0-4780-9645-B65219E11224}" type="datetimeFigureOut">
              <a:rPr lang="cs-CZ" smtClean="0"/>
              <a:t>09.01.2021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FB0C-AD9F-4EA7-A62E-D41F9E5A43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0131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B958-5DE0-4780-9645-B65219E11224}" type="datetimeFigureOut">
              <a:rPr lang="cs-CZ" smtClean="0"/>
              <a:t>09.01.2021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FB0C-AD9F-4EA7-A62E-D41F9E5A43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0852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B958-5DE0-4780-9645-B65219E11224}" type="datetimeFigureOut">
              <a:rPr lang="cs-CZ" smtClean="0"/>
              <a:t>09.01.2021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FB0C-AD9F-4EA7-A62E-D41F9E5A43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678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0B958-5DE0-4780-9645-B65219E11224}" type="datetimeFigureOut">
              <a:rPr lang="cs-CZ" smtClean="0"/>
              <a:t>09.01.2021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9FB0C-AD9F-4EA7-A62E-D41F9E5A43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467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054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endParaRPr lang="cs-CZ" sz="6000" dirty="0"/>
          </a:p>
          <a:p>
            <a:pPr marL="0" indent="0" algn="ctr">
              <a:buNone/>
            </a:pPr>
            <a:endParaRPr lang="cs-CZ" sz="6000" dirty="0"/>
          </a:p>
          <a:p>
            <a:pPr marL="0" indent="0" algn="ctr">
              <a:buNone/>
            </a:pPr>
            <a:r>
              <a:rPr lang="cs-CZ" sz="6000" b="1" dirty="0"/>
              <a:t>Vypravování</a:t>
            </a:r>
          </a:p>
        </p:txBody>
      </p:sp>
    </p:spTree>
    <p:extLst>
      <p:ext uri="{BB962C8B-B14F-4D97-AF65-F5344CB8AC3E}">
        <p14:creationId xmlns:p14="http://schemas.microsoft.com/office/powerpoint/2010/main" val="2376794287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12968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>
                <a:latin typeface="+mj-lt"/>
                <a:cs typeface="Arial" pitchFamily="34" charset="0"/>
              </a:rPr>
              <a:t>Vypravování – základní údaje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556792"/>
            <a:ext cx="8712968" cy="496855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Vypravování je slohový útvar, jehož základem je </a:t>
            </a:r>
            <a:r>
              <a:rPr lang="cs-CZ" sz="2800" b="1" dirty="0"/>
              <a:t>příběh – děj.</a:t>
            </a:r>
          </a:p>
          <a:p>
            <a:pPr marL="0" indent="0">
              <a:buNone/>
            </a:pPr>
            <a:endParaRPr lang="cs-CZ" sz="2800" b="1" dirty="0"/>
          </a:p>
          <a:p>
            <a:pPr marL="0" indent="0" algn="just">
              <a:buNone/>
            </a:pPr>
            <a:r>
              <a:rPr lang="cs-CZ" sz="2800" dirty="0">
                <a:solidFill>
                  <a:prstClr val="black"/>
                </a:solidFill>
                <a:cs typeface="Arial" pitchFamily="34" charset="0"/>
              </a:rPr>
              <a:t>Nejčastějším postupem je vypravování v časovém sledu tak, jak šly události za sebou. </a:t>
            </a:r>
          </a:p>
          <a:p>
            <a:pPr marL="0" indent="0">
              <a:buNone/>
            </a:pPr>
            <a:br>
              <a:rPr lang="cs-CZ" sz="2800" dirty="0">
                <a:solidFill>
                  <a:prstClr val="black"/>
                </a:solidFill>
                <a:cs typeface="Arial" pitchFamily="34" charset="0"/>
              </a:rPr>
            </a:br>
            <a:r>
              <a:rPr lang="cs-CZ" sz="2800" dirty="0">
                <a:solidFill>
                  <a:prstClr val="black"/>
                </a:solidFill>
                <a:cs typeface="Arial" pitchFamily="34" charset="0"/>
              </a:rPr>
              <a:t>Děj se může odehrávat i </a:t>
            </a:r>
            <a:r>
              <a:rPr lang="cs-CZ" sz="2800" b="1" dirty="0">
                <a:solidFill>
                  <a:prstClr val="black"/>
                </a:solidFill>
                <a:cs typeface="Arial" pitchFamily="34" charset="0"/>
              </a:rPr>
              <a:t>retrospektivně </a:t>
            </a:r>
            <a:r>
              <a:rPr lang="cs-CZ" sz="2800" dirty="0">
                <a:solidFill>
                  <a:prstClr val="black"/>
                </a:solidFill>
                <a:cs typeface="Arial" pitchFamily="34" charset="0"/>
              </a:rPr>
              <a:t>– </a:t>
            </a:r>
            <a:r>
              <a:rPr lang="cs-CZ" sz="2800" dirty="0"/>
              <a:t>autor ze začátku odhalí konec a v průběhu knihy nás seznamuje s událostmi, jak se odehrály, zatímco čtenář už ví, jak příběh dopadne.</a:t>
            </a:r>
          </a:p>
        </p:txBody>
      </p:sp>
    </p:spTree>
    <p:extLst>
      <p:ext uri="{BB962C8B-B14F-4D97-AF65-F5344CB8AC3E}">
        <p14:creationId xmlns:p14="http://schemas.microsoft.com/office/powerpoint/2010/main" val="787500997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>
                <a:latin typeface="+mj-lt"/>
                <a:cs typeface="Arial" pitchFamily="34" charset="0"/>
              </a:rPr>
              <a:t>Osnova vypravování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cs typeface="Arial" pitchFamily="34" charset="0"/>
              </a:rPr>
              <a:t> 1. </a:t>
            </a:r>
            <a:r>
              <a:rPr lang="cs-CZ" b="1" dirty="0">
                <a:cs typeface="Arial" pitchFamily="34" charset="0"/>
              </a:rPr>
              <a:t>Úvod</a:t>
            </a:r>
            <a:endParaRPr lang="cs-CZ" dirty="0">
              <a:cs typeface="Arial" pitchFamily="34" charset="0"/>
            </a:endParaRPr>
          </a:p>
          <a:p>
            <a:pPr marL="0" indent="0">
              <a:buNone/>
            </a:pPr>
            <a:r>
              <a:rPr lang="cs-CZ" dirty="0">
                <a:cs typeface="Arial" pitchFamily="34" charset="0"/>
              </a:rPr>
              <a:t> 2. </a:t>
            </a:r>
            <a:r>
              <a:rPr lang="cs-CZ" b="1" dirty="0">
                <a:cs typeface="Arial" pitchFamily="34" charset="0"/>
              </a:rPr>
              <a:t>Zápletka</a:t>
            </a:r>
          </a:p>
          <a:p>
            <a:pPr marL="0" indent="0">
              <a:buNone/>
            </a:pPr>
            <a:r>
              <a:rPr lang="cs-CZ" dirty="0">
                <a:cs typeface="Arial" pitchFamily="34" charset="0"/>
              </a:rPr>
              <a:t> 3. </a:t>
            </a:r>
            <a:r>
              <a:rPr lang="cs-CZ" b="1" dirty="0">
                <a:cs typeface="Arial" pitchFamily="34" charset="0"/>
              </a:rPr>
              <a:t>Vyvrcholení </a:t>
            </a:r>
            <a:endParaRPr lang="cs-CZ" dirty="0">
              <a:cs typeface="Arial" pitchFamily="34" charset="0"/>
            </a:endParaRPr>
          </a:p>
          <a:p>
            <a:pPr marL="0" indent="0">
              <a:buNone/>
            </a:pPr>
            <a:r>
              <a:rPr lang="cs-CZ" dirty="0">
                <a:cs typeface="Arial" pitchFamily="34" charset="0"/>
              </a:rPr>
              <a:t> 4. </a:t>
            </a:r>
            <a:r>
              <a:rPr lang="cs-CZ" b="1" dirty="0">
                <a:cs typeface="Arial" pitchFamily="34" charset="0"/>
              </a:rPr>
              <a:t>Rozuzlení</a:t>
            </a:r>
            <a:r>
              <a:rPr lang="cs-CZ" dirty="0">
                <a:cs typeface="Arial" pitchFamily="34" charset="0"/>
              </a:rPr>
              <a:t> </a:t>
            </a:r>
          </a:p>
          <a:p>
            <a:pPr marL="0" indent="0">
              <a:buNone/>
            </a:pPr>
            <a:r>
              <a:rPr lang="cs-CZ" dirty="0">
                <a:cs typeface="Arial" pitchFamily="34" charset="0"/>
              </a:rPr>
              <a:t>(5. </a:t>
            </a:r>
            <a:r>
              <a:rPr lang="cs-CZ" b="1" dirty="0">
                <a:cs typeface="Arial" pitchFamily="34" charset="0"/>
              </a:rPr>
              <a:t>Závěr)</a:t>
            </a:r>
          </a:p>
        </p:txBody>
      </p:sp>
    </p:spTree>
    <p:extLst>
      <p:ext uri="{BB962C8B-B14F-4D97-AF65-F5344CB8AC3E}">
        <p14:creationId xmlns:p14="http://schemas.microsoft.com/office/powerpoint/2010/main" val="145715177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b="1" dirty="0">
                <a:cs typeface="Arial" pitchFamily="34" charset="0"/>
              </a:rPr>
              <a:t>Jazykové prostředky vypravování</a:t>
            </a:r>
            <a:endParaRPr lang="cs-CZ" dirty="0">
              <a:latin typeface="+mj-lt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568952" cy="502657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dirty="0">
                <a:cs typeface="Arial" pitchFamily="34" charset="0"/>
              </a:rPr>
              <a:t>dějová slovesa</a:t>
            </a:r>
          </a:p>
          <a:p>
            <a:r>
              <a:rPr lang="cs-CZ" dirty="0">
                <a:cs typeface="Arial" pitchFamily="34" charset="0"/>
              </a:rPr>
              <a:t>čas přítomný místo minulého</a:t>
            </a:r>
          </a:p>
          <a:p>
            <a:r>
              <a:rPr lang="cs-CZ" dirty="0">
                <a:cs typeface="Arial" pitchFamily="34" charset="0"/>
              </a:rPr>
              <a:t>přirovnání </a:t>
            </a:r>
          </a:p>
          <a:p>
            <a:r>
              <a:rPr lang="cs-CZ" dirty="0">
                <a:cs typeface="Arial" pitchFamily="34" charset="0"/>
              </a:rPr>
              <a:t>přísloví</a:t>
            </a:r>
          </a:p>
          <a:p>
            <a:r>
              <a:rPr lang="cs-CZ" dirty="0">
                <a:cs typeface="Arial" pitchFamily="34" charset="0"/>
              </a:rPr>
              <a:t>synonyma</a:t>
            </a:r>
          </a:p>
          <a:p>
            <a:r>
              <a:rPr lang="cs-CZ" dirty="0">
                <a:cs typeface="Arial" pitchFamily="34" charset="0"/>
              </a:rPr>
              <a:t>citoslovce</a:t>
            </a:r>
          </a:p>
          <a:p>
            <a:r>
              <a:rPr lang="cs-CZ" dirty="0">
                <a:cs typeface="Arial" pitchFamily="34" charset="0"/>
              </a:rPr>
              <a:t>neúplné, jednočlenné, krátké věty</a:t>
            </a:r>
          </a:p>
          <a:p>
            <a:r>
              <a:rPr lang="cs-CZ" dirty="0">
                <a:cs typeface="Arial" pitchFamily="34" charset="0"/>
              </a:rPr>
              <a:t>nespisovné výrazy, nářečí, výrazy expresivní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743141430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b="1" dirty="0">
                <a:cs typeface="Arial" pitchFamily="34" charset="0"/>
              </a:rPr>
              <a:t>Jak zvýšit dějové napětí</a:t>
            </a:r>
            <a:endParaRPr lang="cs-CZ" dirty="0">
              <a:latin typeface="+mj-lt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568952" cy="511256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dirty="0"/>
              <a:t>nahromaděním dějových sloves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užíváním sloves v přítomném čase, i když jsme do té doby vyprávěli v čase minulém</a:t>
            </a:r>
          </a:p>
          <a:p>
            <a:endParaRPr lang="cs-CZ" dirty="0"/>
          </a:p>
          <a:p>
            <a:r>
              <a:rPr lang="cs-CZ" dirty="0"/>
              <a:t>nahromaděním stručných vět</a:t>
            </a:r>
          </a:p>
          <a:p>
            <a:endParaRPr lang="cs-CZ" dirty="0"/>
          </a:p>
          <a:p>
            <a:r>
              <a:rPr lang="cs-CZ" dirty="0"/>
              <a:t>střídáním dlouhých vět s krátkými dvojčlennými větami (i neúplnými) a s větnými ekvivalenty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396087693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9248" y="316242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>
                <a:latin typeface="+mj-lt"/>
                <a:cs typeface="Arial" pitchFamily="34" charset="0"/>
              </a:rPr>
              <a:t>Vypravěč příběhu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15858"/>
            <a:ext cx="8229600" cy="473747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3600" dirty="0">
                <a:cs typeface="Arial" pitchFamily="34" charset="0"/>
              </a:rPr>
              <a:t>vypravěčem může být sám autor</a:t>
            </a:r>
          </a:p>
          <a:p>
            <a:pPr marL="0" indent="0">
              <a:buNone/>
            </a:pPr>
            <a:r>
              <a:rPr lang="cs-CZ" sz="3600" dirty="0">
                <a:cs typeface="Arial" pitchFamily="34" charset="0"/>
              </a:rPr>
              <a:t>                pak mluvíme o tzv. </a:t>
            </a:r>
            <a:r>
              <a:rPr lang="cs-CZ" sz="3600" b="1" dirty="0" err="1">
                <a:cs typeface="Arial" pitchFamily="34" charset="0"/>
              </a:rPr>
              <a:t>er</a:t>
            </a:r>
            <a:r>
              <a:rPr lang="cs-CZ" sz="3600" b="1" dirty="0">
                <a:cs typeface="Arial" pitchFamily="34" charset="0"/>
              </a:rPr>
              <a:t>-formě</a:t>
            </a:r>
          </a:p>
          <a:p>
            <a:pPr marL="0" indent="0">
              <a:buNone/>
            </a:pPr>
            <a:endParaRPr lang="cs-CZ" sz="3600" dirty="0">
              <a:cs typeface="Arial" pitchFamily="34" charset="0"/>
            </a:endParaRPr>
          </a:p>
          <a:p>
            <a:r>
              <a:rPr lang="cs-CZ" sz="3600" dirty="0">
                <a:cs typeface="Arial" pitchFamily="34" charset="0"/>
              </a:rPr>
              <a:t>vypravěčem může být některá z postav</a:t>
            </a:r>
          </a:p>
          <a:p>
            <a:pPr marL="0" indent="0">
              <a:buNone/>
            </a:pPr>
            <a:r>
              <a:rPr lang="cs-CZ" sz="3600" dirty="0">
                <a:cs typeface="Arial" pitchFamily="34" charset="0"/>
              </a:rPr>
              <a:t>                pak mluvíme o tzv. </a:t>
            </a:r>
            <a:r>
              <a:rPr lang="cs-CZ" sz="3600" b="1" dirty="0" err="1">
                <a:cs typeface="Arial" pitchFamily="34" charset="0"/>
              </a:rPr>
              <a:t>ich</a:t>
            </a:r>
            <a:r>
              <a:rPr lang="cs-CZ" sz="3600" b="1" dirty="0">
                <a:cs typeface="Arial" pitchFamily="34" charset="0"/>
              </a:rPr>
              <a:t>-formě</a:t>
            </a:r>
          </a:p>
          <a:p>
            <a:pPr marL="0" indent="0">
              <a:buNone/>
            </a:pPr>
            <a:endParaRPr lang="cs-CZ" sz="3600" b="1" dirty="0">
              <a:cs typeface="Arial" pitchFamily="34" charset="0"/>
            </a:endParaRPr>
          </a:p>
          <a:p>
            <a:pPr marL="0" indent="0">
              <a:buNone/>
            </a:pPr>
            <a:r>
              <a:rPr lang="cs-CZ" sz="3600" dirty="0">
                <a:cs typeface="Arial" pitchFamily="34" charset="0"/>
              </a:rPr>
              <a:t>Označení převzato z němčiny: </a:t>
            </a:r>
            <a:r>
              <a:rPr lang="cs-CZ" sz="3600" dirty="0" err="1">
                <a:cs typeface="Arial" pitchFamily="34" charset="0"/>
              </a:rPr>
              <a:t>er</a:t>
            </a:r>
            <a:r>
              <a:rPr lang="cs-CZ" sz="3600" dirty="0">
                <a:cs typeface="Arial" pitchFamily="34" charset="0"/>
              </a:rPr>
              <a:t>=on, </a:t>
            </a:r>
            <a:r>
              <a:rPr lang="cs-CZ" sz="3600" dirty="0" err="1">
                <a:cs typeface="Arial" pitchFamily="34" charset="0"/>
              </a:rPr>
              <a:t>ich</a:t>
            </a:r>
            <a:r>
              <a:rPr lang="cs-CZ" sz="3600" dirty="0">
                <a:cs typeface="Arial" pitchFamily="34" charset="0"/>
              </a:rPr>
              <a:t>=já</a:t>
            </a:r>
          </a:p>
        </p:txBody>
      </p:sp>
      <p:sp>
        <p:nvSpPr>
          <p:cNvPr id="6" name="Šipka doprava 5"/>
          <p:cNvSpPr/>
          <p:nvPr/>
        </p:nvSpPr>
        <p:spPr>
          <a:xfrm>
            <a:off x="964698" y="2602895"/>
            <a:ext cx="69108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964698" y="4482165"/>
            <a:ext cx="69108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1995058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b="1" dirty="0">
                <a:cs typeface="Arial" pitchFamily="34" charset="0"/>
              </a:rPr>
              <a:t>Přímá řeč</a:t>
            </a:r>
            <a:endParaRPr lang="cs-CZ" dirty="0">
              <a:latin typeface="+mj-lt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7524" y="1556792"/>
            <a:ext cx="8568952" cy="502657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dirty="0">
                <a:cs typeface="Arial" pitchFamily="34" charset="0"/>
              </a:rPr>
              <a:t>má tři typy</a:t>
            </a:r>
          </a:p>
          <a:p>
            <a:pPr marL="0" indent="0">
              <a:buNone/>
            </a:pPr>
            <a:endParaRPr lang="cs-CZ" dirty="0">
              <a:cs typeface="Arial" pitchFamily="34" charset="0"/>
            </a:endParaRPr>
          </a:p>
          <a:p>
            <a:pPr marL="0" indent="0">
              <a:buNone/>
            </a:pPr>
            <a:r>
              <a:rPr lang="cs-CZ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Pepa řekl: „Dnes odpoledne jdu na houby.“</a:t>
            </a:r>
          </a:p>
          <a:p>
            <a:pPr marL="0" indent="0">
              <a:buNone/>
            </a:pPr>
            <a:endParaRPr lang="cs-CZ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sz="36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„Dnes odpoledne jdu na houby,“ řekl Pepa.</a:t>
            </a:r>
          </a:p>
          <a:p>
            <a:pPr marL="0" indent="0">
              <a:buNone/>
            </a:pPr>
            <a:endParaRPr lang="cs-CZ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„Dnes odpoledne,“ řekl Pepa, „jdu na houby.“</a:t>
            </a:r>
          </a:p>
          <a:p>
            <a:pPr marL="0" indent="0">
              <a:buNone/>
            </a:pPr>
            <a:endParaRPr lang="cs-CZ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348822983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233</Words>
  <Application>Microsoft Office PowerPoint</Application>
  <PresentationFormat>Předvádění na obrazovce (4:3)</PresentationFormat>
  <Paragraphs>49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Motiv systému Office</vt:lpstr>
      <vt:lpstr>Prezentace aplikace PowerPoint</vt:lpstr>
      <vt:lpstr>Vypravování – základní údaje</vt:lpstr>
      <vt:lpstr>Osnova vypravování</vt:lpstr>
      <vt:lpstr>Jazykové prostředky vypravování</vt:lpstr>
      <vt:lpstr>Jak zvýšit dějové napětí</vt:lpstr>
      <vt:lpstr>Vypravěč příběhu</vt:lpstr>
      <vt:lpstr>Přímá řeč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Finsterlová Jiřina</dc:creator>
  <cp:lastModifiedBy>Světluše Pospíšilová</cp:lastModifiedBy>
  <cp:revision>33</cp:revision>
  <dcterms:created xsi:type="dcterms:W3CDTF">2012-05-13T09:24:21Z</dcterms:created>
  <dcterms:modified xsi:type="dcterms:W3CDTF">2021-01-09T09:35:10Z</dcterms:modified>
</cp:coreProperties>
</file>